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77" r:id="rId4"/>
    <p:sldId id="283" r:id="rId5"/>
    <p:sldId id="284" r:id="rId6"/>
    <p:sldId id="285" r:id="rId7"/>
    <p:sldId id="287" r:id="rId8"/>
    <p:sldId id="279" r:id="rId9"/>
    <p:sldId id="278" r:id="rId10"/>
    <p:sldId id="280" r:id="rId11"/>
    <p:sldId id="281" r:id="rId12"/>
    <p:sldId id="286" r:id="rId13"/>
    <p:sldId id="288" r:id="rId14"/>
    <p:sldId id="29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A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E481-2546-49DB-9D6D-3E07CA763355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4F3D-BA96-4D72-AD5E-333E96E0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76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E481-2546-49DB-9D6D-3E07CA763355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4F3D-BA96-4D72-AD5E-333E96E0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993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E481-2546-49DB-9D6D-3E07CA763355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4F3D-BA96-4D72-AD5E-333E96E0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47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E481-2546-49DB-9D6D-3E07CA763355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4F3D-BA96-4D72-AD5E-333E96E0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02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E481-2546-49DB-9D6D-3E07CA763355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4F3D-BA96-4D72-AD5E-333E96E0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85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E481-2546-49DB-9D6D-3E07CA763355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4F3D-BA96-4D72-AD5E-333E96E0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557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E481-2546-49DB-9D6D-3E07CA763355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4F3D-BA96-4D72-AD5E-333E96E0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53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E481-2546-49DB-9D6D-3E07CA763355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4F3D-BA96-4D72-AD5E-333E96E0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3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E481-2546-49DB-9D6D-3E07CA763355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4F3D-BA96-4D72-AD5E-333E96E0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0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E481-2546-49DB-9D6D-3E07CA763355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4F3D-BA96-4D72-AD5E-333E96E0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721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0E481-2546-49DB-9D6D-3E07CA763355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A4F3D-BA96-4D72-AD5E-333E96E0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61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0E481-2546-49DB-9D6D-3E07CA763355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A4F3D-BA96-4D72-AD5E-333E96E0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50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800" b="1" dirty="0"/>
              <a:t>The cardiac cycle and pressure changes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O Level Biology</a:t>
            </a:r>
          </a:p>
          <a:p>
            <a:r>
              <a:rPr lang="en-GB" dirty="0">
                <a:solidFill>
                  <a:srgbClr val="FFC000"/>
                </a:solidFill>
              </a:rPr>
              <a:t>M Shah</a:t>
            </a:r>
          </a:p>
        </p:txBody>
      </p:sp>
    </p:spTree>
    <p:extLst>
      <p:ext uri="{BB962C8B-B14F-4D97-AF65-F5344CB8AC3E}">
        <p14:creationId xmlns:p14="http://schemas.microsoft.com/office/powerpoint/2010/main" val="801269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868070"/>
            <a:ext cx="5622905" cy="3929082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3707904" y="129406"/>
            <a:ext cx="0" cy="337160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921311" y="129406"/>
            <a:ext cx="10729" cy="337160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05474" y="129406"/>
            <a:ext cx="1432315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Left atrium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5473" y="508378"/>
            <a:ext cx="1432315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/>
              <a:t>Left ventricle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37789" y="129406"/>
            <a:ext cx="1170116" cy="369332"/>
          </a:xfrm>
          <a:prstGeom prst="rect">
            <a:avLst/>
          </a:prstGeom>
          <a:solidFill>
            <a:srgbClr val="00B05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Contract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37789" y="511816"/>
            <a:ext cx="1170116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Relax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7904" y="129406"/>
            <a:ext cx="1224136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707904" y="511816"/>
            <a:ext cx="1224136" cy="369332"/>
          </a:xfrm>
          <a:prstGeom prst="rect">
            <a:avLst/>
          </a:prstGeom>
          <a:solidFill>
            <a:srgbClr val="00B05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921311" y="129406"/>
            <a:ext cx="2537289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921311" y="511816"/>
            <a:ext cx="2537289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b="1" dirty="0"/>
          </a:p>
        </p:txBody>
      </p:sp>
      <p:sp>
        <p:nvSpPr>
          <p:cNvPr id="16" name="Rectangle 15"/>
          <p:cNvSpPr/>
          <p:nvPr/>
        </p:nvSpPr>
        <p:spPr>
          <a:xfrm>
            <a:off x="1105473" y="3901698"/>
            <a:ext cx="6994919" cy="11114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2987824" y="3450719"/>
            <a:ext cx="1056678" cy="626353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8623" y="4180160"/>
            <a:ext cx="80252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Atrial pressure is always relatively low because the thin walls of the atrium cannot</a:t>
            </a:r>
          </a:p>
          <a:p>
            <a:r>
              <a:rPr lang="en-GB" b="1" dirty="0"/>
              <a:t>create much force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1148" y="4997519"/>
            <a:ext cx="8289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It is highest when they are contracting, but drops when the left </a:t>
            </a:r>
            <a:r>
              <a:rPr lang="en-GB" b="1" dirty="0" err="1"/>
              <a:t>atrioventricular</a:t>
            </a:r>
            <a:r>
              <a:rPr lang="en-GB" b="1" dirty="0"/>
              <a:t> valve</a:t>
            </a:r>
          </a:p>
          <a:p>
            <a:r>
              <a:rPr lang="en-GB" b="1" dirty="0"/>
              <a:t>closes and its walls relax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9266" y="5805264"/>
            <a:ext cx="9037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The atria then fill with blood, which leads to a gradual build-up of pressure until a slight drop</a:t>
            </a:r>
          </a:p>
          <a:p>
            <a:r>
              <a:rPr lang="en-GB" b="1" dirty="0"/>
              <a:t>when the left </a:t>
            </a:r>
            <a:r>
              <a:rPr lang="en-GB" b="1" dirty="0" err="1"/>
              <a:t>atrioventricular</a:t>
            </a:r>
            <a:r>
              <a:rPr lang="en-GB" b="1" dirty="0"/>
              <a:t> valve opens and some blood moves into the ventricle</a:t>
            </a:r>
          </a:p>
        </p:txBody>
      </p:sp>
    </p:spTree>
    <p:extLst>
      <p:ext uri="{BB962C8B-B14F-4D97-AF65-F5344CB8AC3E}">
        <p14:creationId xmlns:p14="http://schemas.microsoft.com/office/powerpoint/2010/main" val="316835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078" y="145029"/>
            <a:ext cx="1432315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Left atrium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79" y="511816"/>
            <a:ext cx="1432315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/>
              <a:t>Left ventricle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05473" y="3901698"/>
            <a:ext cx="6994919" cy="11114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448" y="267451"/>
            <a:ext cx="6198968" cy="3667039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267744" y="142484"/>
            <a:ext cx="648072" cy="369332"/>
          </a:xfrm>
          <a:prstGeom prst="rect">
            <a:avLst/>
          </a:prstGeom>
          <a:solidFill>
            <a:srgbClr val="00B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2915816" y="145029"/>
            <a:ext cx="0" cy="256963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923928" y="190577"/>
            <a:ext cx="0" cy="256963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267744" y="511816"/>
            <a:ext cx="648072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2915816" y="142484"/>
            <a:ext cx="1008112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Contract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923928" y="142484"/>
            <a:ext cx="2448272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2915816" y="511816"/>
            <a:ext cx="1008112" cy="369332"/>
          </a:xfrm>
          <a:prstGeom prst="rect">
            <a:avLst/>
          </a:prstGeom>
          <a:solidFill>
            <a:srgbClr val="00B05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Relax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923928" y="511816"/>
            <a:ext cx="2448272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>
            <a:off x="3419872" y="2564904"/>
            <a:ext cx="0" cy="2088232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06465" y="4662760"/>
            <a:ext cx="759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Ventricular volume rises as the atria contract and the ventricles fill with blood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1130" y="5034200"/>
            <a:ext cx="7364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The volume then drops suddenly as blood is forced out into the aorta when</a:t>
            </a:r>
          </a:p>
          <a:p>
            <a:r>
              <a:rPr lang="en-GB" b="1" dirty="0"/>
              <a:t>the semilunar valve opens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06465" y="5684162"/>
            <a:ext cx="5401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Volume increases again as the ventricles fill with blood</a:t>
            </a:r>
          </a:p>
        </p:txBody>
      </p:sp>
    </p:spTree>
    <p:extLst>
      <p:ext uri="{BB962C8B-B14F-4D97-AF65-F5344CB8AC3E}">
        <p14:creationId xmlns:p14="http://schemas.microsoft.com/office/powerpoint/2010/main" val="356319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7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/>
      <p:bldP spid="34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1D7E0-2308-4A50-AED3-208517E1B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Cardiac cycle with heart sounds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12AC38-9DA0-4042-9F5B-CBA2C59DEA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196752"/>
            <a:ext cx="6816661" cy="51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946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CEE5D4-83AB-4A61-8362-F698941492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760" y="963000"/>
            <a:ext cx="6444480" cy="49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351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57CA4E-D6B6-48ED-9CD4-2A554FC61F86}"/>
              </a:ext>
            </a:extLst>
          </p:cNvPr>
          <p:cNvSpPr txBox="1"/>
          <p:nvPr/>
        </p:nvSpPr>
        <p:spPr>
          <a:xfrm flipH="1">
            <a:off x="1187624" y="476672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Useful Video links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F09407-E52C-470B-9C7D-32EFF3A637F5}"/>
              </a:ext>
            </a:extLst>
          </p:cNvPr>
          <p:cNvSpPr txBox="1"/>
          <p:nvPr/>
        </p:nvSpPr>
        <p:spPr>
          <a:xfrm>
            <a:off x="899592" y="1844824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https://www.youtube.com/watch?v=p8Jj-n5KdjM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08CEA3-50AD-4B6A-B0DE-4942EA57CF40}"/>
              </a:ext>
            </a:extLst>
          </p:cNvPr>
          <p:cNvSpPr txBox="1"/>
          <p:nvPr/>
        </p:nvSpPr>
        <p:spPr>
          <a:xfrm>
            <a:off x="971600" y="2492896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https://youtu.be/XTF0-54yJMk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7359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156C1-A134-4D68-8A8E-F000464CB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Today’s lesson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55517-A1B6-47C8-99C0-081AB2264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Topic covered: Transport in Humans </a:t>
            </a:r>
          </a:p>
          <a:p>
            <a:r>
              <a:rPr lang="en-GB" dirty="0"/>
              <a:t>Syllabus requirement: </a:t>
            </a:r>
          </a:p>
          <a:p>
            <a:endParaRPr lang="en-GB" dirty="0"/>
          </a:p>
          <a:p>
            <a:r>
              <a:rPr lang="en-GB" dirty="0"/>
              <a:t>(d)describe the structure and function of the heart in terms of muscular contraction and the working of the valves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79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en-GB" b="1" dirty="0">
                <a:solidFill>
                  <a:srgbClr val="FFC000"/>
                </a:solidFill>
              </a:rPr>
            </a:br>
            <a:r>
              <a:rPr lang="en-GB" b="1" dirty="0"/>
              <a:t>Mammals have a closed circulatory system that allows pressure to be maintained and regulated</a:t>
            </a:r>
          </a:p>
        </p:txBody>
      </p:sp>
    </p:spTree>
    <p:extLst>
      <p:ext uri="{BB962C8B-B14F-4D97-AF65-F5344CB8AC3E}">
        <p14:creationId xmlns:p14="http://schemas.microsoft.com/office/powerpoint/2010/main" val="3685466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85C18-2A6C-4AFC-B67F-7EC1CFD7F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Double circulation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2C091E-A409-497C-B8C3-983569F66B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2955" y="1340768"/>
            <a:ext cx="2958089" cy="5159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671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6B1ED-F30E-49F1-8C28-CBD9835D9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Structure of the heart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6283E8-8842-4C1A-9E91-18745DEA9F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950" y="1268760"/>
            <a:ext cx="4897338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69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2793A-9D27-48E3-BF70-63EAC8F29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valves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2E585A-1365-41C7-BBB0-F1CC959809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772816"/>
            <a:ext cx="5240880" cy="41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633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59ED1-5C23-4580-B207-1E359E754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B304FC-8E41-46D5-86CB-A3D2A3CC5B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84" y="230738"/>
            <a:ext cx="8448000" cy="63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876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868070"/>
            <a:ext cx="5622905" cy="3929082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3707904" y="129406"/>
            <a:ext cx="0" cy="337160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921311" y="129406"/>
            <a:ext cx="10729" cy="337160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05474" y="129406"/>
            <a:ext cx="1432315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Left atrium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5473" y="508378"/>
            <a:ext cx="1432315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/>
              <a:t>Left ventricle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37789" y="129406"/>
            <a:ext cx="1170116" cy="369332"/>
          </a:xfrm>
          <a:prstGeom prst="rect">
            <a:avLst/>
          </a:prstGeom>
          <a:solidFill>
            <a:srgbClr val="00B05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Contract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37789" y="511816"/>
            <a:ext cx="1170116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Relax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7904" y="129406"/>
            <a:ext cx="1224136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707904" y="511816"/>
            <a:ext cx="1224136" cy="369332"/>
          </a:xfrm>
          <a:prstGeom prst="rect">
            <a:avLst/>
          </a:prstGeom>
          <a:solidFill>
            <a:srgbClr val="00B05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921311" y="129406"/>
            <a:ext cx="2537289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921311" y="511816"/>
            <a:ext cx="2537289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b="1" dirty="0"/>
          </a:p>
        </p:txBody>
      </p:sp>
      <p:sp>
        <p:nvSpPr>
          <p:cNvPr id="16" name="Rectangle 15"/>
          <p:cNvSpPr/>
          <p:nvPr/>
        </p:nvSpPr>
        <p:spPr>
          <a:xfrm>
            <a:off x="1105473" y="3901698"/>
            <a:ext cx="6994919" cy="11114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3122847" y="1916832"/>
            <a:ext cx="369033" cy="223224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8623" y="4180160"/>
            <a:ext cx="7982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Aortic pressure rises when the ventricles contract as blood is forced into the aorta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7417" y="4653136"/>
            <a:ext cx="83651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It then gradually falls but never below ~12 </a:t>
            </a:r>
            <a:r>
              <a:rPr lang="en-GB" b="1" dirty="0" err="1"/>
              <a:t>kPa</a:t>
            </a:r>
            <a:r>
              <a:rPr lang="en-GB" b="1" dirty="0"/>
              <a:t> because of the elasticity of its wall</a:t>
            </a:r>
          </a:p>
          <a:p>
            <a:r>
              <a:rPr lang="en-GB" b="1" dirty="0"/>
              <a:t>which creates a recoil action – this is necessary if blood is to be continuously supplied</a:t>
            </a:r>
          </a:p>
          <a:p>
            <a:r>
              <a:rPr lang="en-GB" b="1" dirty="0"/>
              <a:t>to the tissue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6889" y="5577632"/>
            <a:ext cx="8141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The recoil produces a temporary rise in pressure at the start of the relaxation phase</a:t>
            </a:r>
          </a:p>
        </p:txBody>
      </p:sp>
    </p:spTree>
    <p:extLst>
      <p:ext uri="{BB962C8B-B14F-4D97-AF65-F5344CB8AC3E}">
        <p14:creationId xmlns:p14="http://schemas.microsoft.com/office/powerpoint/2010/main" val="393944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1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868070"/>
            <a:ext cx="5622905" cy="3929082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3707904" y="129406"/>
            <a:ext cx="0" cy="337160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921311" y="129406"/>
            <a:ext cx="10729" cy="337160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05474" y="129406"/>
            <a:ext cx="1432315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Left atrium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05473" y="508378"/>
            <a:ext cx="1432315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/>
              <a:t>Left ventricle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37789" y="129406"/>
            <a:ext cx="1170116" cy="369332"/>
          </a:xfrm>
          <a:prstGeom prst="rect">
            <a:avLst/>
          </a:prstGeom>
          <a:solidFill>
            <a:srgbClr val="00B05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Contract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37789" y="511816"/>
            <a:ext cx="1170116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Relax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7904" y="129406"/>
            <a:ext cx="1224136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707904" y="511816"/>
            <a:ext cx="1224136" cy="369332"/>
          </a:xfrm>
          <a:prstGeom prst="rect">
            <a:avLst/>
          </a:prstGeom>
          <a:solidFill>
            <a:srgbClr val="00B05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921311" y="129406"/>
            <a:ext cx="2537289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921311" y="511816"/>
            <a:ext cx="2537289" cy="36933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b="1" dirty="0"/>
          </a:p>
        </p:txBody>
      </p:sp>
      <p:sp>
        <p:nvSpPr>
          <p:cNvPr id="16" name="Rectangle 15"/>
          <p:cNvSpPr/>
          <p:nvPr/>
        </p:nvSpPr>
        <p:spPr>
          <a:xfrm>
            <a:off x="1105473" y="3901698"/>
            <a:ext cx="6994919" cy="11114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4647148" y="1968624"/>
            <a:ext cx="369033" cy="2232248"/>
          </a:xfrm>
          <a:prstGeom prst="line">
            <a:avLst/>
          </a:prstGeom>
          <a:ln w="508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8623" y="4180160"/>
            <a:ext cx="8018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/>
              <a:t>Ventricluar</a:t>
            </a:r>
            <a:r>
              <a:rPr lang="en-GB" b="1" dirty="0"/>
              <a:t> pressure is low at first but gradually increases as the ventricles fill with</a:t>
            </a:r>
          </a:p>
          <a:p>
            <a:r>
              <a:rPr lang="en-GB" b="1" dirty="0"/>
              <a:t>blood as the atria contract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1148" y="4797152"/>
            <a:ext cx="8712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The left </a:t>
            </a:r>
            <a:r>
              <a:rPr lang="en-GB" b="1" dirty="0" err="1"/>
              <a:t>atrioventricular</a:t>
            </a:r>
            <a:r>
              <a:rPr lang="en-GB" b="1" dirty="0"/>
              <a:t> valves close and pressure rises dramatically as the thick muscular</a:t>
            </a:r>
          </a:p>
          <a:p>
            <a:r>
              <a:rPr lang="en-GB" b="1" dirty="0"/>
              <a:t>Walls of the ventricle contract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316" y="5443483"/>
            <a:ext cx="7818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As pressure rises above that of the aorta, blood is forced into the aorta past the </a:t>
            </a:r>
          </a:p>
          <a:p>
            <a:r>
              <a:rPr lang="en-GB" b="1" dirty="0"/>
              <a:t>semilunar valves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91148" y="6139719"/>
            <a:ext cx="5560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Pressure falls as the ventricles empty and the walls relax</a:t>
            </a:r>
          </a:p>
        </p:txBody>
      </p:sp>
    </p:spTree>
    <p:extLst>
      <p:ext uri="{BB962C8B-B14F-4D97-AF65-F5344CB8AC3E}">
        <p14:creationId xmlns:p14="http://schemas.microsoft.com/office/powerpoint/2010/main" val="170532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344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The cardiac cycle and pressure changes</vt:lpstr>
      <vt:lpstr>Today’s lesson</vt:lpstr>
      <vt:lpstr> Mammals have a closed circulatory system that allows pressure to be maintained and regulated</vt:lpstr>
      <vt:lpstr>Double circulation</vt:lpstr>
      <vt:lpstr>Structure of the heart</vt:lpstr>
      <vt:lpstr>The valves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Cardiac cycle with heart sounds</vt:lpstr>
      <vt:lpstr>PowerPoint Presentation</vt:lpstr>
      <vt:lpstr>PowerPoint Presentation</vt:lpstr>
    </vt:vector>
  </TitlesOfParts>
  <Company>Chichester High School For Girls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fractionation</dc:title>
  <dc:creator>Paul Meredith PME</dc:creator>
  <cp:lastModifiedBy>Mansoora Shah</cp:lastModifiedBy>
  <cp:revision>27</cp:revision>
  <dcterms:created xsi:type="dcterms:W3CDTF">2014-10-06T19:36:47Z</dcterms:created>
  <dcterms:modified xsi:type="dcterms:W3CDTF">2018-01-09T16:57:30Z</dcterms:modified>
</cp:coreProperties>
</file>